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12" r:id="rId3"/>
    <p:sldId id="313" r:id="rId4"/>
    <p:sldId id="314" r:id="rId5"/>
    <p:sldId id="321" r:id="rId6"/>
    <p:sldId id="315" r:id="rId7"/>
    <p:sldId id="316" r:id="rId8"/>
    <p:sldId id="322" r:id="rId9"/>
    <p:sldId id="323" r:id="rId10"/>
    <p:sldId id="324" r:id="rId11"/>
    <p:sldId id="325" r:id="rId12"/>
    <p:sldId id="327" r:id="rId13"/>
    <p:sldId id="299" r:id="rId14"/>
    <p:sldId id="326" r:id="rId15"/>
    <p:sldId id="320" r:id="rId16"/>
    <p:sldId id="328" r:id="rId17"/>
    <p:sldId id="333" r:id="rId18"/>
    <p:sldId id="334" r:id="rId19"/>
    <p:sldId id="335" r:id="rId20"/>
    <p:sldId id="317" r:id="rId21"/>
    <p:sldId id="303" r:id="rId22"/>
    <p:sldId id="306" r:id="rId23"/>
    <p:sldId id="308" r:id="rId24"/>
    <p:sldId id="291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-198" y="-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u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u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u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u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u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u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6/18/2019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u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u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u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u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6/18/2019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u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u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u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u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6/18/2019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u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dirty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u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mc:AlternateContent xmlns:mc="http://schemas.openxmlformats.org/markup-compatibility/2006">
    <mc:Choice xmlns:p14="http://schemas.microsoft.com/office/powerpoint/2010/main" xmlns="" Requires="p14">
      <p:transition spd="slow" p14:dur="4000">
        <p14:vortex dir="u"/>
      </p:transition>
    </mc:Choice>
    <mc:Fallback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hoppingenergia.com.br/" TargetMode="External"/><Relationship Id="rId7" Type="http://schemas.openxmlformats.org/officeDocument/2006/relationships/image" Target="../media/image2.png"/><Relationship Id="rId2" Type="http://schemas.openxmlformats.org/officeDocument/2006/relationships/hyperlink" Target="http://www.ecoenergy.eng.br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hyperlink" Target="mailto:contato@shoppingenergia.com.br" TargetMode="External"/><Relationship Id="rId4" Type="http://schemas.openxmlformats.org/officeDocument/2006/relationships/hyperlink" Target="mailto:gpreto@ecoenergy.eng.b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2039" y="1078915"/>
            <a:ext cx="3010701" cy="2192102"/>
          </a:xfrm>
          <a:prstGeom prst="rect">
            <a:avLst/>
          </a:prstGeom>
        </p:spPr>
      </p:pic>
      <p:pic>
        <p:nvPicPr>
          <p:cNvPr id="3" name="Imagem 2" descr="logo-shopping-energi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356" y="3945636"/>
            <a:ext cx="57150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3653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u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524157" y="838200"/>
            <a:ext cx="11186919" cy="697600"/>
          </a:xfrm>
        </p:spPr>
        <p:txBody>
          <a:bodyPr>
            <a:normAutofit/>
          </a:bodyPr>
          <a:lstStyle/>
          <a:p>
            <a:pPr algn="ctr"/>
            <a:r>
              <a:rPr lang="pt-BR" dirty="0"/>
              <a:t>Solução Híbrida(</a:t>
            </a:r>
            <a:r>
              <a:rPr lang="pt-BR" dirty="0" err="1"/>
              <a:t>On</a:t>
            </a:r>
            <a:r>
              <a:rPr lang="pt-BR" dirty="0"/>
              <a:t> Grid e Off Grid)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855" y="0"/>
            <a:ext cx="1372545" cy="936472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5245553" y="1566159"/>
            <a:ext cx="4462327" cy="52918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pt-BR" sz="1500" dirty="0"/>
              <a:t>Gerador Fotovoltaico Híbrido para alimentação de cargas prioritárias em instalações no qual o funcionamento deve ser ininterrupto e seguro.</a:t>
            </a:r>
          </a:p>
          <a:p>
            <a:pPr algn="just"/>
            <a:r>
              <a:rPr lang="pt-BR" sz="1500" dirty="0"/>
              <a:t>A operação se dá através de um gerador </a:t>
            </a:r>
            <a:r>
              <a:rPr lang="pt-BR" sz="1500" dirty="0" err="1"/>
              <a:t>On</a:t>
            </a:r>
            <a:r>
              <a:rPr lang="pt-BR" sz="1500" dirty="0"/>
              <a:t>-Grid funcionando em conjunto com um gerador Off-Grid, combinando as características de ambos.</a:t>
            </a:r>
          </a:p>
          <a:p>
            <a:pPr algn="just"/>
            <a:r>
              <a:rPr lang="pt-BR" sz="1500" dirty="0"/>
              <a:t>O sistema pode assumir vários tamanhos, e na versão mais básica agrega num único gabinete todos os componentes: Inversor Solar de 1,5 kW a 5 kW, </a:t>
            </a:r>
            <a:r>
              <a:rPr lang="pt-BR" sz="1500" dirty="0" err="1"/>
              <a:t>String</a:t>
            </a:r>
            <a:r>
              <a:rPr lang="pt-BR" sz="1500" dirty="0"/>
              <a:t> Box com Seletor, Sistema Retificador, Sistema Inversor CC / CA e Baterias. Esta é uma solução “</a:t>
            </a:r>
            <a:r>
              <a:rPr lang="pt-BR" sz="1500" dirty="0" err="1"/>
              <a:t>All</a:t>
            </a:r>
            <a:r>
              <a:rPr lang="pt-BR" sz="1500" dirty="0"/>
              <a:t> In </a:t>
            </a:r>
            <a:r>
              <a:rPr lang="pt-BR" sz="1500" dirty="0" err="1"/>
              <a:t>One</a:t>
            </a:r>
            <a:r>
              <a:rPr lang="pt-BR" sz="1500" dirty="0"/>
              <a:t>” idealizada para facilitar a instalação e manutenção.</a:t>
            </a:r>
          </a:p>
          <a:p>
            <a:pPr algn="just"/>
            <a:r>
              <a:rPr lang="pt-BR" sz="1500" dirty="0"/>
              <a:t>Basicamente as cargas prioritárias são instaladas separadamente das cargas convencionais e podem ser alimentadas através de um Sistema Inversor CC / CA modular ou através de um Grupo Motor Gerador – GMG (opcional).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86" y="1566160"/>
            <a:ext cx="4967967" cy="4427339"/>
          </a:xfrm>
          <a:prstGeom prst="rect">
            <a:avLst/>
          </a:prstGeom>
        </p:spPr>
      </p:pic>
      <p:pic>
        <p:nvPicPr>
          <p:cNvPr id="7" name="Imagem 6" descr="logo-shopping-energi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460" y="0"/>
            <a:ext cx="3040380" cy="52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9729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u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524157" y="188447"/>
            <a:ext cx="11186919" cy="1320800"/>
          </a:xfrm>
        </p:spPr>
        <p:txBody>
          <a:bodyPr>
            <a:normAutofit/>
          </a:bodyPr>
          <a:lstStyle/>
          <a:p>
            <a:pPr algn="ctr"/>
            <a:r>
              <a:rPr lang="pt-BR" dirty="0"/>
              <a:t>Diagrama de Composição da Solução</a:t>
            </a:r>
            <a:br>
              <a:rPr lang="pt-BR" dirty="0"/>
            </a:br>
            <a:r>
              <a:rPr lang="pt-BR" dirty="0"/>
              <a:t> para Geração Distribuída (</a:t>
            </a:r>
            <a:r>
              <a:rPr lang="pt-BR" dirty="0" err="1"/>
              <a:t>On</a:t>
            </a:r>
            <a:r>
              <a:rPr lang="pt-BR" dirty="0"/>
              <a:t> Grid)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555" y="3695700"/>
            <a:ext cx="1651945" cy="1127104"/>
          </a:xfrm>
          <a:prstGeom prst="rect">
            <a:avLst/>
          </a:prstGeom>
        </p:spPr>
      </p:pic>
      <p:pic>
        <p:nvPicPr>
          <p:cNvPr id="1026" name="Picture 2" descr="cid:image002.png@01D1FA02.F9BEBA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2283" y="1300480"/>
            <a:ext cx="4648517" cy="555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 descr="logo-shopping-energi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4760" y="4064000"/>
            <a:ext cx="3040380" cy="52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9201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u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463826" y="660400"/>
            <a:ext cx="10641495" cy="466704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200" b="1" dirty="0"/>
              <a:t>Diagrama de Composição da </a:t>
            </a:r>
            <a:r>
              <a:rPr lang="pt-BR" sz="2200" b="1" dirty="0" smtClean="0"/>
              <a:t>Solução - </a:t>
            </a:r>
            <a:r>
              <a:rPr lang="pt-BR" sz="2200" b="1" dirty="0"/>
              <a:t>Bike </a:t>
            </a:r>
            <a:r>
              <a:rPr lang="pt-BR" sz="2200" b="1" dirty="0" err="1"/>
              <a:t>On</a:t>
            </a:r>
            <a:r>
              <a:rPr lang="pt-BR" sz="2200" b="1" dirty="0"/>
              <a:t> Grid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6555" y="0"/>
            <a:ext cx="1207445" cy="823827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357605" y="1127104"/>
            <a:ext cx="9343188" cy="18457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pt-BR" sz="1800" dirty="0"/>
              <a:t>Com um alternador de imã permanente adaptado ao quadro da bicicleta e utilizando um sistema de correia acoplado entre a roda da bicicleta e a polia do alternador, a energia do movimento do exercício físico carrega as baterias como acontece num veículo.</a:t>
            </a:r>
            <a:br>
              <a:rPr lang="pt-BR" sz="1800" dirty="0"/>
            </a:br>
            <a:r>
              <a:rPr lang="pt-BR" sz="1800" dirty="0"/>
              <a:t>Esta energia das baterias é injetada na rede através do inversor PHB gerando créditos na sua conta.</a:t>
            </a:r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991" y="2690191"/>
            <a:ext cx="6970644" cy="4167809"/>
          </a:xfrm>
          <a:prstGeom prst="rect">
            <a:avLst/>
          </a:prstGeom>
        </p:spPr>
      </p:pic>
      <p:pic>
        <p:nvPicPr>
          <p:cNvPr id="6" name="Imagem 5" descr="logo-shopping-energi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160" y="0"/>
            <a:ext cx="3040380" cy="52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8471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u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/>
              <a:t> Sistema </a:t>
            </a:r>
            <a:r>
              <a:rPr lang="pt-BR" dirty="0" err="1"/>
              <a:t>On</a:t>
            </a:r>
            <a:r>
              <a:rPr lang="pt-BR" dirty="0"/>
              <a:t> Grid – Garagem Solar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815" y="0"/>
            <a:ext cx="1286185" cy="8775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5DB2AB4B-FB74-4D18-97FC-C3E850486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224" y="1666240"/>
            <a:ext cx="6262888" cy="4429760"/>
          </a:xfrm>
          <a:prstGeom prst="rect">
            <a:avLst/>
          </a:prstGeom>
        </p:spPr>
      </p:pic>
      <p:pic>
        <p:nvPicPr>
          <p:cNvPr id="6" name="Imagem 5" descr="logo-shopping-energi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0"/>
            <a:ext cx="3040380" cy="52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2367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u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902208"/>
            <a:ext cx="8596668" cy="1280160"/>
          </a:xfrm>
        </p:spPr>
        <p:txBody>
          <a:bodyPr>
            <a:normAutofit/>
          </a:bodyPr>
          <a:lstStyle/>
          <a:p>
            <a:pPr algn="ctr"/>
            <a:r>
              <a:rPr lang="pt-BR" dirty="0"/>
              <a:t>Energia Solar Fotovoltaica - Diagrama: </a:t>
            </a:r>
            <a:r>
              <a:rPr lang="pt-BR" sz="2700" dirty="0"/>
              <a:t>(irradiação solar convertida em energia elétrica)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815" y="0"/>
            <a:ext cx="1200841" cy="819320"/>
          </a:xfrm>
          <a:prstGeom prst="rect">
            <a:avLst/>
          </a:prstGeom>
        </p:spPr>
      </p:pic>
      <p:pic>
        <p:nvPicPr>
          <p:cNvPr id="6" name="Espaço Reservado para Conteúdo 5" descr="EsquemaSolarGridTie">
            <a:extLst>
              <a:ext uri="{FF2B5EF4-FFF2-40B4-BE49-F238E27FC236}">
                <a16:creationId xmlns:a16="http://schemas.microsoft.com/office/drawing/2014/main" xmlns="" id="{73C9CF42-FE5C-42BE-AA60-82595679009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1680" y="2377440"/>
            <a:ext cx="5923280" cy="4145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 descr="logo-shopping-energi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960" y="0"/>
            <a:ext cx="3040380" cy="52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0239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u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999744"/>
            <a:ext cx="8596668" cy="930656"/>
          </a:xfrm>
        </p:spPr>
        <p:txBody>
          <a:bodyPr>
            <a:normAutofit fontScale="90000"/>
          </a:bodyPr>
          <a:lstStyle/>
          <a:p>
            <a:r>
              <a:rPr lang="pt-BR" dirty="0"/>
              <a:t>Fotos Energia Solar Fotovoltaica:</a:t>
            </a:r>
            <a:br>
              <a:rPr lang="pt-BR" dirty="0"/>
            </a:br>
            <a:endParaRPr lang="pt-BR" dirty="0"/>
          </a:p>
        </p:txBody>
      </p:sp>
      <p:sp>
        <p:nvSpPr>
          <p:cNvPr id="6" name="AutoShape 16" descr="Resultado de imagem para fotos de cabos e conectores MC4"/>
          <p:cNvSpPr>
            <a:spLocks noChangeAspect="1" noChangeArrowheads="1"/>
          </p:cNvSpPr>
          <p:nvPr/>
        </p:nvSpPr>
        <p:spPr bwMode="auto">
          <a:xfrm>
            <a:off x="155575" y="-547688"/>
            <a:ext cx="1533525" cy="11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71" y="48768"/>
            <a:ext cx="1286185" cy="877550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xmlns="" id="{E80A2388-6C86-4EE2-BB1F-411738C13D6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0960" y="1818640"/>
            <a:ext cx="2295524" cy="2037080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xmlns="" id="{F3DE7902-4BAA-427A-B15C-7167F390595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69360" y="1818640"/>
            <a:ext cx="2194560" cy="2037080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xmlns="" id="{6BBE5992-7B3B-49EB-9FD8-C64DABEAF13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1818640"/>
            <a:ext cx="2367280" cy="2037080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xmlns="" id="{807504B0-3E77-49C1-97D8-2513B27C298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0960" y="4074160"/>
            <a:ext cx="2295524" cy="2174240"/>
          </a:xfrm>
          <a:prstGeom prst="rect">
            <a:avLst/>
          </a:prstGeom>
        </p:spPr>
      </p:pic>
      <p:pic>
        <p:nvPicPr>
          <p:cNvPr id="29" name="Imagem 28" descr="Uma imagem contendo céu, célula solar, ao ar livre, árvore&#10;&#10;Descrição gerada com muito alta confiança">
            <a:extLst>
              <a:ext uri="{FF2B5EF4-FFF2-40B4-BE49-F238E27FC236}">
                <a16:creationId xmlns:a16="http://schemas.microsoft.com/office/drawing/2014/main" xmlns="" id="{6928486F-CE81-43B2-AACB-D892FCAA737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69360" y="4074160"/>
            <a:ext cx="2194560" cy="217424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xmlns="" id="{A53717C8-7B88-4158-9580-A7D6736737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6796" y="4074160"/>
            <a:ext cx="2367279" cy="2174240"/>
          </a:xfrm>
          <a:prstGeom prst="rect">
            <a:avLst/>
          </a:prstGeom>
        </p:spPr>
      </p:pic>
      <p:pic>
        <p:nvPicPr>
          <p:cNvPr id="12" name="Imagem 11" descr="logo-shopping-energia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9152" y="0"/>
            <a:ext cx="3040380" cy="52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4766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u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grpSp>
        <p:nvGrpSpPr>
          <p:cNvPr id="29" name="Group 28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0" name="Straight Connector 29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23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5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Isosceles Triangle 33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7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8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9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Isosceles Triangle 37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cxnSp>
        <p:nvCxnSpPr>
          <p:cNvPr id="41" name="Straight Connector 40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2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Rectangle 2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Isosceles Triangle 2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Rectangle 2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Rectangle 2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Rectangle 2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7" name="Isosceles Triangle 2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xmlns="" id="{B5F8EA31-5E67-4143-9958-44E5D013F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115" y="1024128"/>
            <a:ext cx="8383029" cy="1183079"/>
          </a:xfrm>
        </p:spPr>
        <p:txBody>
          <a:bodyPr>
            <a:noAutofit/>
          </a:bodyPr>
          <a:lstStyle/>
          <a:p>
            <a:pPr algn="ctr"/>
            <a:r>
              <a:rPr lang="pt-BR" sz="2400" b="1" u="sng" dirty="0"/>
              <a:t>Sistema de </a:t>
            </a:r>
            <a:r>
              <a:rPr lang="pt-BR" sz="2400" b="1" u="sng" dirty="0" err="1"/>
              <a:t>Microgeração</a:t>
            </a:r>
            <a:r>
              <a:rPr lang="pt-BR" sz="2400" b="1" u="sng" dirty="0"/>
              <a:t> de Energia Solar Fotovoltaica 62,4kWp instalado em Posto de Combustível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07F74CBD-9450-42DE-B481-781E70C95B31}"/>
              </a:ext>
            </a:extLst>
          </p:cNvPr>
          <p:cNvSpPr/>
          <p:nvPr/>
        </p:nvSpPr>
        <p:spPr>
          <a:xfrm>
            <a:off x="1361404" y="1887107"/>
            <a:ext cx="800960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accent1"/>
                </a:solidFill>
              </a:rPr>
              <a:t>Geração de Energia anual: 82.919kWh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accent1"/>
                </a:solidFill>
              </a:rPr>
              <a:t>Consumo anual do Cliente 2016/2017: 128.975kWh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accent1"/>
                </a:solidFill>
              </a:rPr>
              <a:t>Percentual Geração Projeto versus Consumo: 64%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accent1"/>
                </a:solidFill>
              </a:rPr>
              <a:t>Instalação: setembro 2017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accent1"/>
                </a:solidFill>
              </a:rPr>
              <a:t>Início da Operação(medidor bidirecional): 20/10/2017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accent1"/>
                </a:solidFill>
              </a:rPr>
              <a:t>Sistema: 62,4kWp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accent1"/>
                </a:solidFill>
              </a:rPr>
              <a:t>Composição do Sistema: 192 painéis 325kWp, 2 Inversores Solares 25kW, Sistemas de Proteção Elétrica, Cabos, Aterramento, diversos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accent1"/>
                </a:solidFill>
              </a:rPr>
              <a:t>Área Total para os painéis: 400m2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accent1"/>
                </a:solidFill>
              </a:rPr>
              <a:t>Valor Total do Sistema: R$230.000,00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accent1"/>
                </a:solidFill>
              </a:rPr>
              <a:t>Cliente do Grupo 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accent1"/>
                </a:solidFill>
              </a:rPr>
              <a:t>Concessionária de Energia: CEEE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accent1"/>
                </a:solidFill>
              </a:rPr>
              <a:t>Tarifa atual média depois do reajuste dez/2017(média entre tarifa ponta e fora ponta): R$0,71/kWh</a:t>
            </a:r>
            <a:endParaRPr lang="pt-BR" dirty="0">
              <a:solidFill>
                <a:schemeClr val="accent1"/>
              </a:solidFill>
            </a:endParaRPr>
          </a:p>
        </p:txBody>
      </p:sp>
      <p:pic>
        <p:nvPicPr>
          <p:cNvPr id="25" name="Imagem 24" descr="logo-shopping-energi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456" y="0"/>
            <a:ext cx="3040380" cy="526999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3719" y="0"/>
            <a:ext cx="1286185" cy="87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977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u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895" y="0"/>
            <a:ext cx="1651945" cy="1127104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389688" y="643733"/>
            <a:ext cx="9106746" cy="483371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Fotos da Instalação</a:t>
            </a:r>
          </a:p>
        </p:txBody>
      </p:sp>
      <p:pic>
        <p:nvPicPr>
          <p:cNvPr id="5" name="Imagem 4" descr="Uma imagem contendo interior, parede, cozinha, objeto&#10;&#10;Descrição gerada com muito alta confiança">
            <a:extLst>
              <a:ext uri="{FF2B5EF4-FFF2-40B4-BE49-F238E27FC236}">
                <a16:creationId xmlns:a16="http://schemas.microsoft.com/office/drawing/2014/main" xmlns="" id="{B42BE95D-4D29-49EB-A01E-9E568A8A3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121" y="1460500"/>
            <a:ext cx="3596640" cy="2339340"/>
          </a:xfrm>
          <a:prstGeom prst="rect">
            <a:avLst/>
          </a:prstGeom>
        </p:spPr>
      </p:pic>
      <p:pic>
        <p:nvPicPr>
          <p:cNvPr id="13" name="Imagem 12" descr="Uma imagem contendo céu, ao ar livre, estrada, célula solar&#10;&#10;Descrição gerada com muito alta confiança">
            <a:extLst>
              <a:ext uri="{FF2B5EF4-FFF2-40B4-BE49-F238E27FC236}">
                <a16:creationId xmlns:a16="http://schemas.microsoft.com/office/drawing/2014/main" xmlns="" id="{FC83D73D-9C9B-482D-A393-09BDD5609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874" y="1428522"/>
            <a:ext cx="3792846" cy="2371318"/>
          </a:xfrm>
          <a:prstGeom prst="rect">
            <a:avLst/>
          </a:prstGeom>
        </p:spPr>
      </p:pic>
      <p:pic>
        <p:nvPicPr>
          <p:cNvPr id="15" name="Imagem 14" descr="Uma imagem contendo ao ar livre, cerca, edifício, céu&#10;&#10;Descrição gerada com muito alta confiança">
            <a:extLst>
              <a:ext uri="{FF2B5EF4-FFF2-40B4-BE49-F238E27FC236}">
                <a16:creationId xmlns:a16="http://schemas.microsoft.com/office/drawing/2014/main" xmlns="" id="{A9A6EEDE-64C3-483C-A0A0-E1E1B5484D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768355" y="3380755"/>
            <a:ext cx="2287884" cy="3792846"/>
          </a:xfrm>
          <a:prstGeom prst="rect">
            <a:avLst/>
          </a:prstGeom>
        </p:spPr>
      </p:pic>
      <p:pic>
        <p:nvPicPr>
          <p:cNvPr id="17" name="Imagem 16" descr="Uma imagem contendo céu, ao ar livre, árvore&#10;&#10;Descrição gerada com muito alta confiança">
            <a:extLst>
              <a:ext uri="{FF2B5EF4-FFF2-40B4-BE49-F238E27FC236}">
                <a16:creationId xmlns:a16="http://schemas.microsoft.com/office/drawing/2014/main" xmlns="" id="{446466C6-7A89-43E0-BF34-C691D072CF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121" y="4133236"/>
            <a:ext cx="3596640" cy="2287884"/>
          </a:xfrm>
          <a:prstGeom prst="rect">
            <a:avLst/>
          </a:prstGeom>
        </p:spPr>
      </p:pic>
      <p:pic>
        <p:nvPicPr>
          <p:cNvPr id="8" name="Imagem 7" descr="logo-shopping-energia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8192" y="0"/>
            <a:ext cx="3040380" cy="52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2860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u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grpSp>
        <p:nvGrpSpPr>
          <p:cNvPr id="29" name="Group 28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0" name="Straight Connector 29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23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5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Isosceles Triangle 33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7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8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9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Isosceles Triangle 37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2" name="Imagem 21" descr="Uma imagem contendo ao ar livre, céu, chão, célula solar&#10;&#10;Descrição gerada com muito alta confiança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  <a:extLst/>
          </a:blip>
          <a:srcRect l="30379" r="16939" b="9091"/>
          <a:stretch/>
        </p:blipFill>
        <p:spPr>
          <a:xfrm>
            <a:off x="5123543" y="-1"/>
            <a:ext cx="7065281" cy="6858001"/>
          </a:xfrm>
          <a:custGeom>
            <a:avLst/>
            <a:gdLst>
              <a:gd name="connsiteX0" fmla="*/ 379987 w 7065281"/>
              <a:gd name="connsiteY0" fmla="*/ 0 h 6858001"/>
              <a:gd name="connsiteX1" fmla="*/ 7065281 w 7065281"/>
              <a:gd name="connsiteY1" fmla="*/ 0 h 6858001"/>
              <a:gd name="connsiteX2" fmla="*/ 7065281 w 7065281"/>
              <a:gd name="connsiteY2" fmla="*/ 6858001 h 6858001"/>
              <a:gd name="connsiteX3" fmla="*/ 27809 w 7065281"/>
              <a:gd name="connsiteY3" fmla="*/ 6858001 h 6858001"/>
              <a:gd name="connsiteX4" fmla="*/ 1803228 w 7065281"/>
              <a:gd name="connsiteY4" fmla="*/ 4521201 h 6858001"/>
              <a:gd name="connsiteX5" fmla="*/ 0 w 7065281"/>
              <a:gd name="connsiteY5" fmla="*/ 0 h 6858001"/>
              <a:gd name="connsiteX6" fmla="*/ 379987 w 7065281"/>
              <a:gd name="connsiteY6" fmla="*/ 0 h 6858001"/>
              <a:gd name="connsiteX7" fmla="*/ 0 w 7065281"/>
              <a:gd name="connsiteY7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65281" h="6858001">
                <a:moveTo>
                  <a:pt x="379987" y="0"/>
                </a:moveTo>
                <a:lnTo>
                  <a:pt x="7065281" y="0"/>
                </a:lnTo>
                <a:lnTo>
                  <a:pt x="7065281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cxnSp>
        <p:nvCxnSpPr>
          <p:cNvPr id="41" name="Straight Connector 40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2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Rectangle 2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Isosceles Triangle 2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Rectangle 2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Rectangle 2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Rectangle 2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7" name="Isosceles Triangle 2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xmlns="" id="{B5F8EA31-5E67-4143-9958-44E5D013F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193" y="759257"/>
            <a:ext cx="5679807" cy="1779577"/>
          </a:xfrm>
        </p:spPr>
        <p:txBody>
          <a:bodyPr>
            <a:noAutofit/>
          </a:bodyPr>
          <a:lstStyle/>
          <a:p>
            <a:pPr algn="ctr"/>
            <a:r>
              <a:rPr lang="pt-BR" sz="2400" u="sng" dirty="0"/>
              <a:t>Sistema de </a:t>
            </a:r>
            <a:r>
              <a:rPr lang="pt-BR" sz="2400" u="sng" dirty="0" err="1"/>
              <a:t>Microgeração</a:t>
            </a:r>
            <a:r>
              <a:rPr lang="pt-BR" sz="2400" u="sng" dirty="0"/>
              <a:t> de Energia Solar Fotovoltaica 20,8kWp instalado em Posto de Combustível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07F74CBD-9450-42DE-B481-781E70C95B31}"/>
              </a:ext>
            </a:extLst>
          </p:cNvPr>
          <p:cNvSpPr/>
          <p:nvPr/>
        </p:nvSpPr>
        <p:spPr>
          <a:xfrm>
            <a:off x="322933" y="2669324"/>
            <a:ext cx="6096000" cy="36009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accent1"/>
                </a:solidFill>
              </a:rPr>
              <a:t>Geração de Energia anual: 27.640kWh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accent1"/>
                </a:solidFill>
              </a:rPr>
              <a:t>Consumo anual do Cliente 2015/2016: 33.476kWh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accent1"/>
                </a:solidFill>
              </a:rPr>
              <a:t>Percentual Geração Projeto versus Consumo: 82%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accent1"/>
                </a:solidFill>
              </a:rPr>
              <a:t>Instalação: setembro 2016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accent1"/>
                </a:solidFill>
              </a:rPr>
              <a:t>Início da Operação(medidor bidirecional): 11/10/2016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accent1"/>
                </a:solidFill>
              </a:rPr>
              <a:t>Sistema: 20,8kWp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accent1"/>
                </a:solidFill>
              </a:rPr>
              <a:t>Composição do Sistema: 80 painéis 260kWp, Inversor Solar 20kW, Sistemas de Proteção Elétrica, Cabos, Aterramento, diversos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accent1"/>
                </a:solidFill>
              </a:rPr>
              <a:t>Área Total para os painéis: 131m2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accent1"/>
                </a:solidFill>
              </a:rPr>
              <a:t>Tarifa média em maio/2017: R$0,6/kWh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accent1"/>
                </a:solidFill>
              </a:rPr>
              <a:t>Tarifa atual média depois do reajuste dez/2017(média entre tarifa ponta e fora ponta): R$0,76/kWh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dirty="0">
              <a:solidFill>
                <a:schemeClr val="accent1"/>
              </a:solidFill>
            </a:endParaRPr>
          </a:p>
        </p:txBody>
      </p:sp>
      <p:pic>
        <p:nvPicPr>
          <p:cNvPr id="28" name="Imagem 27" descr="logo-shopping-energi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160" y="0"/>
            <a:ext cx="2662428" cy="461487"/>
          </a:xfrm>
          <a:prstGeom prst="rect">
            <a:avLst/>
          </a:prstGeom>
        </p:spPr>
      </p:pic>
      <p:pic>
        <p:nvPicPr>
          <p:cNvPr id="40" name="Imagem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3719" y="0"/>
            <a:ext cx="1005769" cy="6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4309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u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895" y="0"/>
            <a:ext cx="1347145" cy="919142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389688" y="643733"/>
            <a:ext cx="9106746" cy="483371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Fotos da Instalação</a:t>
            </a:r>
          </a:p>
        </p:txBody>
      </p:sp>
      <p:pic>
        <p:nvPicPr>
          <p:cNvPr id="4" name="Imagem 3" descr="Uma imagem contendo ao ar livre, chão, tênis, célula solar&#10;&#10;Descrição gerada com muito alta confianç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75" y="1350499"/>
            <a:ext cx="4107766" cy="2546252"/>
          </a:xfrm>
          <a:prstGeom prst="rect">
            <a:avLst/>
          </a:prstGeom>
        </p:spPr>
      </p:pic>
      <p:pic>
        <p:nvPicPr>
          <p:cNvPr id="6" name="Imagem 5" descr="Uma imagem contendo céu, célula solar, ao ar livre, objeto ao ar livre&#10;&#10;Descrição gerada com muito alta confianç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6936" y="1350499"/>
            <a:ext cx="4286250" cy="2546252"/>
          </a:xfrm>
          <a:prstGeom prst="rect">
            <a:avLst/>
          </a:prstGeom>
        </p:spPr>
      </p:pic>
      <p:pic>
        <p:nvPicPr>
          <p:cNvPr id="10" name="Imagem 9" descr="Uma imagem contendo interior, parede, chão, edifício&#10;&#10;Descrição gerada com alta confianç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776" y="4009292"/>
            <a:ext cx="2293034" cy="2743200"/>
          </a:xfrm>
          <a:prstGeom prst="rect">
            <a:avLst/>
          </a:prstGeom>
        </p:spPr>
      </p:pic>
      <p:pic>
        <p:nvPicPr>
          <p:cNvPr id="12" name="Imagem 11" descr="Uma imagem contendo ao ar livre, céu, chão, célula solar&#10;&#10;Descrição gerada com muito alta confianç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6418" y="4009291"/>
            <a:ext cx="6086768" cy="2743201"/>
          </a:xfrm>
          <a:prstGeom prst="rect">
            <a:avLst/>
          </a:prstGeom>
        </p:spPr>
      </p:pic>
      <p:pic>
        <p:nvPicPr>
          <p:cNvPr id="8" name="Imagem 7" descr="logo-shopping-energia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4224" y="0"/>
            <a:ext cx="2662428" cy="46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5837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u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877823"/>
            <a:ext cx="8596668" cy="1087815"/>
          </a:xfrm>
        </p:spPr>
        <p:txBody>
          <a:bodyPr/>
          <a:lstStyle/>
          <a:p>
            <a:r>
              <a:rPr lang="pt-BR" dirty="0"/>
              <a:t>Por que Eco </a:t>
            </a:r>
            <a:r>
              <a:rPr lang="pt-BR" dirty="0" err="1" smtClean="0"/>
              <a:t>Energy</a:t>
            </a:r>
            <a:r>
              <a:rPr lang="pt-BR" dirty="0" smtClean="0"/>
              <a:t>/</a:t>
            </a:r>
            <a:r>
              <a:rPr lang="pt-BR" dirty="0" err="1" smtClean="0"/>
              <a:t>ShoppingEnergia</a:t>
            </a:r>
            <a:r>
              <a:rPr lang="pt-BR" dirty="0" smtClean="0"/>
              <a:t>: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77334" y="1629042"/>
            <a:ext cx="8596668" cy="5005633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pt-BR" dirty="0"/>
              <a:t>Somos uma empresa de engenharia elétrica altamente capacitada voltada para fornecer soluções e serviços especializados com foco na qualidade priorizando energias renováveis e limpas;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/>
              <a:t>Somos uma empresa especializada em fornecer Soluções e Serviços para </a:t>
            </a:r>
            <a:r>
              <a:rPr lang="pt-BR" sz="2400" b="1" dirty="0">
                <a:solidFill>
                  <a:srgbClr val="00B050"/>
                </a:solidFill>
              </a:rPr>
              <a:t>Energia Solar Fotovoltaica(</a:t>
            </a:r>
            <a:r>
              <a:rPr lang="pt-BR" sz="2400" b="1" dirty="0" err="1">
                <a:solidFill>
                  <a:srgbClr val="00B050"/>
                </a:solidFill>
              </a:rPr>
              <a:t>On</a:t>
            </a:r>
            <a:r>
              <a:rPr lang="pt-BR" sz="2400" b="1" dirty="0">
                <a:solidFill>
                  <a:srgbClr val="00B050"/>
                </a:solidFill>
              </a:rPr>
              <a:t> Grid, Off Grid e Híbrido</a:t>
            </a:r>
            <a:r>
              <a:rPr lang="pt-BR" sz="2400" b="1" dirty="0" smtClean="0">
                <a:solidFill>
                  <a:srgbClr val="00B050"/>
                </a:solidFill>
              </a:rPr>
              <a:t>);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b="1" dirty="0" smtClean="0">
                <a:solidFill>
                  <a:srgbClr val="FF0000"/>
                </a:solidFill>
              </a:rPr>
              <a:t>( Você pode reduzir sua conta de Energia em até 95% )</a:t>
            </a:r>
            <a:endParaRPr lang="pt-BR" b="1" dirty="0">
              <a:solidFill>
                <a:srgbClr val="FF0000"/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dirty="0"/>
              <a:t>Atuação principal: área de energia, telecomunicações, automação e serviços de engenharia elétrica;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dirty="0"/>
              <a:t>Projetos elaborados por Engenheiros altamente capacitados de acordo com os requisitos do cliente;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dirty="0"/>
              <a:t>Serviços de Instalação realizados por profissionais capacitados e treinados conforme Norma Técnicas Brasileiras;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dirty="0"/>
              <a:t>Garantia da Solução Fornecida.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pt-BR" dirty="0"/>
          </a:p>
          <a:p>
            <a:pPr algn="just">
              <a:buFont typeface="Wingdings" panose="05000000000000000000" pitchFamily="2" charset="2"/>
              <a:buChar char="Ø"/>
            </a:pPr>
            <a:endParaRPr lang="pt-BR" dirty="0"/>
          </a:p>
          <a:p>
            <a:pPr>
              <a:buFont typeface="Wingdings" panose="05000000000000000000" pitchFamily="2" charset="2"/>
              <a:buChar char="Ø"/>
            </a:pPr>
            <a:endParaRPr lang="pt-BR" b="1" dirty="0"/>
          </a:p>
          <a:p>
            <a:pPr>
              <a:buFont typeface="Wingdings" panose="05000000000000000000" pitchFamily="2" charset="2"/>
              <a:buChar char="Ø"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047" y="0"/>
            <a:ext cx="1115497" cy="761092"/>
          </a:xfrm>
          <a:prstGeom prst="rect">
            <a:avLst/>
          </a:prstGeom>
        </p:spPr>
      </p:pic>
      <p:pic>
        <p:nvPicPr>
          <p:cNvPr id="5" name="Imagem 4" descr="logo-shopping-energi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808" y="0"/>
            <a:ext cx="3040380" cy="52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2572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u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902208"/>
            <a:ext cx="8596668" cy="1028192"/>
          </a:xfrm>
        </p:spPr>
        <p:txBody>
          <a:bodyPr>
            <a:normAutofit fontScale="90000"/>
          </a:bodyPr>
          <a:lstStyle/>
          <a:p>
            <a:r>
              <a:rPr lang="pt-BR" dirty="0"/>
              <a:t>Energia Solar Fotovoltaica:</a:t>
            </a:r>
            <a:br>
              <a:rPr lang="pt-BR" dirty="0"/>
            </a:br>
            <a:r>
              <a:rPr lang="pt-BR" dirty="0"/>
              <a:t>Sistema de Monitoramento:</a:t>
            </a:r>
          </a:p>
        </p:txBody>
      </p:sp>
      <p:sp>
        <p:nvSpPr>
          <p:cNvPr id="6" name="AutoShape 16" descr="Resultado de imagem para fotos de cabos e conectores MC4"/>
          <p:cNvSpPr>
            <a:spLocks noChangeAspect="1" noChangeArrowheads="1"/>
          </p:cNvSpPr>
          <p:nvPr/>
        </p:nvSpPr>
        <p:spPr bwMode="auto">
          <a:xfrm>
            <a:off x="155575" y="-547688"/>
            <a:ext cx="1533525" cy="11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3771" y="2160588"/>
            <a:ext cx="8110305" cy="3965575"/>
          </a:xfr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431" y="0"/>
            <a:ext cx="1115497" cy="761091"/>
          </a:xfrm>
          <a:prstGeom prst="rect">
            <a:avLst/>
          </a:prstGeom>
        </p:spPr>
      </p:pic>
      <p:pic>
        <p:nvPicPr>
          <p:cNvPr id="8" name="Imagem 7" descr="logo-shopping-energi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760" y="0"/>
            <a:ext cx="2662428" cy="46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1627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u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5575" y="340888"/>
            <a:ext cx="11508341" cy="829560"/>
          </a:xfrm>
        </p:spPr>
        <p:txBody>
          <a:bodyPr>
            <a:noAutofit/>
          </a:bodyPr>
          <a:lstStyle/>
          <a:p>
            <a:r>
              <a:rPr lang="pt-BR" sz="2400" dirty="0"/>
              <a:t>Conta mensal do cliente: R$82,92 (=Iluminação pública + 100kWh)</a:t>
            </a:r>
            <a:br>
              <a:rPr lang="pt-BR" sz="2400" dirty="0"/>
            </a:br>
            <a:endParaRPr lang="pt-BR" sz="2400" dirty="0">
              <a:solidFill>
                <a:schemeClr val="accent2"/>
              </a:solidFill>
            </a:endParaRPr>
          </a:p>
        </p:txBody>
      </p:sp>
      <p:sp>
        <p:nvSpPr>
          <p:cNvPr id="6" name="AutoShape 16" descr="Resultado de imagem para fotos de cabos e conectores MC4"/>
          <p:cNvSpPr>
            <a:spLocks noChangeAspect="1" noChangeArrowheads="1"/>
          </p:cNvSpPr>
          <p:nvPr/>
        </p:nvSpPr>
        <p:spPr bwMode="auto">
          <a:xfrm>
            <a:off x="155575" y="-547688"/>
            <a:ext cx="1533525" cy="11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351" y="2999232"/>
            <a:ext cx="1651945" cy="112710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34E69057-0F6D-45DD-AD83-7030CF084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283" y="846262"/>
            <a:ext cx="4745717" cy="6011738"/>
          </a:xfrm>
          <a:prstGeom prst="rect">
            <a:avLst/>
          </a:prstGeom>
        </p:spPr>
      </p:pic>
      <p:pic>
        <p:nvPicPr>
          <p:cNvPr id="8" name="Imagem 7" descr="logo-shopping-energi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7664" y="3596640"/>
            <a:ext cx="2662428" cy="46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2445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u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19071" y="256031"/>
            <a:ext cx="7554929" cy="1093343"/>
          </a:xfrm>
        </p:spPr>
        <p:txBody>
          <a:bodyPr>
            <a:normAutofit/>
          </a:bodyPr>
          <a:lstStyle/>
          <a:p>
            <a:r>
              <a:rPr lang="pt-BR" sz="3200" dirty="0"/>
              <a:t>Energia Solar </a:t>
            </a:r>
            <a:r>
              <a:rPr lang="pt-BR" sz="3200" dirty="0" smtClean="0"/>
              <a:t>Fotovoltaica</a:t>
            </a:r>
            <a:r>
              <a:rPr lang="pt-BR" dirty="0"/>
              <a:t/>
            </a:r>
            <a:br>
              <a:rPr lang="pt-BR" dirty="0"/>
            </a:br>
            <a:r>
              <a:rPr lang="pt-BR" sz="2200" b="1" dirty="0"/>
              <a:t>Vantagens:</a:t>
            </a:r>
          </a:p>
        </p:txBody>
      </p:sp>
      <p:sp>
        <p:nvSpPr>
          <p:cNvPr id="6" name="AutoShape 16" descr="Resultado de imagem para fotos de cabos e conectores MC4"/>
          <p:cNvSpPr>
            <a:spLocks noChangeAspect="1" noChangeArrowheads="1"/>
          </p:cNvSpPr>
          <p:nvPr/>
        </p:nvSpPr>
        <p:spPr bwMode="auto">
          <a:xfrm>
            <a:off x="155575" y="-547688"/>
            <a:ext cx="1533525" cy="11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77333" y="1256516"/>
            <a:ext cx="9118427" cy="5676899"/>
          </a:xfrm>
        </p:spPr>
        <p:txBody>
          <a:bodyPr>
            <a:normAutofit fontScale="85000" lnSpcReduction="2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pt-BR" sz="2200" b="1" dirty="0">
                <a:solidFill>
                  <a:srgbClr val="FF0000"/>
                </a:solidFill>
              </a:rPr>
              <a:t>Energia Limpa: contribui para meio ambiente e mundo. Pode ser divulgado pela empresa em mídias evidenciando ações sustentáveis;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sz="2200" dirty="0" err="1"/>
              <a:t>Autosuficiência</a:t>
            </a:r>
            <a:r>
              <a:rPr lang="pt-BR" sz="2200" dirty="0"/>
              <a:t> energética para seus processo, de acordo com Projeto;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sz="2200" dirty="0"/>
              <a:t>Possibilidade de gerar créditos para posterior consumo até 60 meses;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sz="2200" dirty="0"/>
              <a:t>Diminuição de Custos de Energia, inclusive em Horário de Ponta;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sz="2200" dirty="0"/>
              <a:t>Possibilidade de linhas de créditos para financiar o Projeto: Pronaf Eco, cartão BNDES, </a:t>
            </a:r>
            <a:r>
              <a:rPr lang="pt-BR" sz="2200" dirty="0" err="1"/>
              <a:t>Construcard</a:t>
            </a:r>
            <a:r>
              <a:rPr lang="pt-BR" sz="2200" dirty="0"/>
              <a:t> CEF, Consórcio Sustentável SICREDI, Financiamento Sustentável SICREDI,  SANTANDER e direto com Distribuidor em até 36 meses;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sz="2200" dirty="0"/>
              <a:t>Retorno do investimento em torno de 5 anos(mais ou menos depende do projeto e da tarifa paga pelo cliente);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sz="2200" dirty="0"/>
              <a:t>Tempo de vida da Solução: em torno de 25 anos;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sz="2200" dirty="0"/>
              <a:t>Fornece energia mesmo com o sol oculto e em dias de chuvas;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sz="2200" dirty="0"/>
              <a:t>Período médio de geração: das 7:00hs às 20hs ( varia de acordo com estação do ano)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sz="2200" dirty="0"/>
              <a:t>Possibilidade de gastar os créditos em mais de um endereço dentro da mesma região de concessão desde que com mesmo cadastro na Concessionária de Energia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sz="2200" dirty="0"/>
              <a:t>Valorização do imóvel/empreendimento</a:t>
            </a:r>
          </a:p>
          <a:p>
            <a:endParaRPr lang="pt-BR" dirty="0"/>
          </a:p>
          <a:p>
            <a:pPr lvl="0"/>
            <a:endParaRPr lang="pt-BR" dirty="0"/>
          </a:p>
          <a:p>
            <a:pPr algn="just">
              <a:buFont typeface="Wingdings" panose="05000000000000000000" pitchFamily="2" charset="2"/>
              <a:buChar char="Ø"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lvl="1">
              <a:buFont typeface="Arial" panose="020B0604020202020204" pitchFamily="34" charset="0"/>
              <a:buChar char="•"/>
            </a:pPr>
            <a:endParaRPr lang="pt-BR" dirty="0"/>
          </a:p>
          <a:p>
            <a:pPr lvl="1">
              <a:buFont typeface="Arial" panose="020B0604020202020204" pitchFamily="34" charset="0"/>
              <a:buChar char="•"/>
            </a:pP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840" y="0"/>
            <a:ext cx="1420297" cy="969053"/>
          </a:xfrm>
          <a:prstGeom prst="rect">
            <a:avLst/>
          </a:prstGeom>
        </p:spPr>
      </p:pic>
      <p:pic>
        <p:nvPicPr>
          <p:cNvPr id="7" name="Imagem 6" descr="logo-shopping-energi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488" y="0"/>
            <a:ext cx="2662428" cy="46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5026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u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950976"/>
            <a:ext cx="9304867" cy="926592"/>
          </a:xfrm>
        </p:spPr>
        <p:txBody>
          <a:bodyPr>
            <a:noAutofit/>
          </a:bodyPr>
          <a:lstStyle/>
          <a:p>
            <a:r>
              <a:rPr lang="pt-BR" sz="2400" dirty="0"/>
              <a:t>Energia Solar Fotovoltaica:</a:t>
            </a:r>
            <a:br>
              <a:rPr lang="pt-BR" sz="2400" dirty="0"/>
            </a:br>
            <a:r>
              <a:rPr lang="pt-BR" sz="2400" dirty="0"/>
              <a:t>Requisitos e Processos dos Serviços para Sistemas </a:t>
            </a:r>
            <a:r>
              <a:rPr lang="pt-BR" sz="2400" dirty="0" err="1"/>
              <a:t>On</a:t>
            </a:r>
            <a:r>
              <a:rPr lang="pt-BR" sz="2400" dirty="0"/>
              <a:t> Grid:</a:t>
            </a:r>
          </a:p>
        </p:txBody>
      </p:sp>
      <p:sp>
        <p:nvSpPr>
          <p:cNvPr id="6" name="AutoShape 16" descr="Resultado de imagem para fotos de cabos e conectores MC4"/>
          <p:cNvSpPr>
            <a:spLocks noChangeAspect="1" noChangeArrowheads="1"/>
          </p:cNvSpPr>
          <p:nvPr/>
        </p:nvSpPr>
        <p:spPr bwMode="auto">
          <a:xfrm>
            <a:off x="155575" y="-547688"/>
            <a:ext cx="1533525" cy="11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77333" y="1699046"/>
            <a:ext cx="8808189" cy="4635653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pt-BR" dirty="0"/>
              <a:t>Elaboração do Projeto: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pt-BR" dirty="0"/>
              <a:t>Informações do cliente: endereço, consumo dos últimos 12 meses, inclinação e posição em relação ao norte geográfico;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pt-BR" dirty="0"/>
              <a:t>Dimensionamento do Sistema de acordo com Requisitos do Projeto.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dirty="0"/>
              <a:t>Aprovação da Proposta/Projeto pelo cliente;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dirty="0"/>
              <a:t>Entrega, Intermediação e Aprovação do Projeto na Concessionária de Energia através de </a:t>
            </a:r>
            <a:r>
              <a:rPr lang="pt-BR" dirty="0">
                <a:solidFill>
                  <a:srgbClr val="FF0000"/>
                </a:solidFill>
              </a:rPr>
              <a:t>Engenheiro Eletricista com emissão de ART(obrigatório conforme ANEEL</a:t>
            </a:r>
            <a:r>
              <a:rPr lang="pt-BR" dirty="0"/>
              <a:t>);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dirty="0"/>
              <a:t>Instalação do Sistema Aprovado na Concessionária de Energia;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dirty="0"/>
              <a:t>Concessionária: vistoria, aprovação da instalação e colocação de medidor bidirecional(custo cliente);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dirty="0"/>
              <a:t>Tempo Médio do Processo até a instalação: até 90 dias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dirty="0"/>
              <a:t>Requisitos Técnicos: Aterramento e SPDA, se for o caso</a:t>
            </a:r>
          </a:p>
          <a:p>
            <a:pPr lvl="1">
              <a:buFont typeface="Arial" panose="020B0604020202020204" pitchFamily="34" charset="0"/>
              <a:buChar char="•"/>
            </a:pPr>
            <a:endParaRPr lang="pt-BR" dirty="0"/>
          </a:p>
          <a:p>
            <a:pPr lvl="1">
              <a:buFont typeface="Arial" panose="020B0604020202020204" pitchFamily="34" charset="0"/>
              <a:buChar char="•"/>
            </a:pP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431" y="0"/>
            <a:ext cx="1310569" cy="894187"/>
          </a:xfrm>
          <a:prstGeom prst="rect">
            <a:avLst/>
          </a:prstGeom>
        </p:spPr>
      </p:pic>
      <p:pic>
        <p:nvPicPr>
          <p:cNvPr id="7" name="Imagem 6" descr="logo-shopping-energi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840" y="0"/>
            <a:ext cx="2662428" cy="46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2710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u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146304" y="3158835"/>
            <a:ext cx="10326623" cy="3075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t-BR" sz="2400" b="1" dirty="0" smtClean="0">
                <a:hlinkClick r:id="rId2"/>
              </a:rPr>
              <a:t>www.ecoenergy.eng.br</a:t>
            </a:r>
            <a:r>
              <a:rPr lang="pt-BR" sz="2400" dirty="0" smtClean="0"/>
              <a:t>     </a:t>
            </a:r>
            <a:r>
              <a:rPr lang="pt-BR" sz="2400" b="1" dirty="0" smtClean="0">
                <a:hlinkClick r:id="rId3"/>
              </a:rPr>
              <a:t>www.shoppingenergia.com.br</a:t>
            </a:r>
            <a:endParaRPr lang="pt-BR" sz="2400" b="1" dirty="0"/>
          </a:p>
          <a:p>
            <a:pPr lvl="1"/>
            <a:r>
              <a:rPr lang="pt-BR" sz="2400" dirty="0"/>
              <a:t>Engenheiro Eletricista: Gerson Preto</a:t>
            </a:r>
          </a:p>
          <a:p>
            <a:pPr lvl="1"/>
            <a:r>
              <a:rPr lang="pt-BR" sz="2400" dirty="0"/>
              <a:t>Telefone: 51 </a:t>
            </a:r>
            <a:r>
              <a:rPr lang="pt-BR" sz="2400" b="1" dirty="0" smtClean="0"/>
              <a:t>3022 2157</a:t>
            </a:r>
            <a:endParaRPr lang="pt-BR" sz="2400" b="1" dirty="0"/>
          </a:p>
          <a:p>
            <a:pPr lvl="1"/>
            <a:r>
              <a:rPr lang="pt-BR" sz="2400" dirty="0"/>
              <a:t>Celular: 51 </a:t>
            </a:r>
            <a:r>
              <a:rPr lang="pt-BR" sz="2400" b="1" dirty="0" smtClean="0"/>
              <a:t>9999 26207</a:t>
            </a:r>
            <a:endParaRPr lang="pt-BR" sz="2400" b="1" dirty="0"/>
          </a:p>
          <a:p>
            <a:pPr lvl="1"/>
            <a:r>
              <a:rPr lang="pt-BR" sz="2400" dirty="0"/>
              <a:t>E-mail: </a:t>
            </a:r>
            <a:r>
              <a:rPr lang="pt-BR" sz="2400" dirty="0" smtClean="0">
                <a:hlinkClick r:id="rId4"/>
              </a:rPr>
              <a:t>gpreto@ecoenergy.eng.br</a:t>
            </a:r>
            <a:endParaRPr lang="pt-BR" sz="2400" dirty="0" smtClean="0"/>
          </a:p>
          <a:p>
            <a:pPr lvl="1"/>
            <a:r>
              <a:rPr lang="pt-BR" sz="2400" dirty="0" smtClean="0">
                <a:hlinkClick r:id="rId5"/>
              </a:rPr>
              <a:t>contato@shoppingenergia.com.br</a:t>
            </a:r>
            <a:endParaRPr lang="pt-BR" sz="2400" dirty="0"/>
          </a:p>
          <a:p>
            <a:pPr lvl="1" algn="l">
              <a:buFont typeface="Arial" panose="020B0604020202020204" pitchFamily="34" charset="0"/>
              <a:buChar char="•"/>
            </a:pPr>
            <a:endParaRPr lang="pt-BR" sz="18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3091" y="1372817"/>
            <a:ext cx="2181374" cy="1588266"/>
          </a:xfrm>
          <a:prstGeom prst="rect">
            <a:avLst/>
          </a:prstGeom>
        </p:spPr>
      </p:pic>
      <p:pic>
        <p:nvPicPr>
          <p:cNvPr id="4" name="Imagem 3" descr="logo-shopping-energia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8459" y="2255520"/>
            <a:ext cx="4009297" cy="69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8207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u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9945" y="312299"/>
            <a:ext cx="9106746" cy="1320800"/>
          </a:xfrm>
        </p:spPr>
        <p:txBody>
          <a:bodyPr>
            <a:normAutofit/>
          </a:bodyPr>
          <a:lstStyle/>
          <a:p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800" dirty="0" smtClean="0"/>
              <a:t>Soluções na </a:t>
            </a:r>
            <a:r>
              <a:rPr lang="pt-BR" sz="2800" dirty="0"/>
              <a:t>Área de </a:t>
            </a:r>
            <a:r>
              <a:rPr lang="pt-BR" sz="2800" dirty="0" smtClean="0"/>
              <a:t>Energia – Equipamentos e Serviços</a:t>
            </a:r>
            <a:endParaRPr lang="pt-BR" sz="2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9945" y="1377696"/>
            <a:ext cx="8787178" cy="5204869"/>
          </a:xfrm>
        </p:spPr>
        <p:txBody>
          <a:bodyPr>
            <a:normAutofit/>
          </a:bodyPr>
          <a:lstStyle/>
          <a:p>
            <a:pPr algn="just"/>
            <a:r>
              <a:rPr lang="pt-BR" dirty="0" smtClean="0"/>
              <a:t>Consultoria</a:t>
            </a:r>
            <a:r>
              <a:rPr lang="pt-BR" dirty="0"/>
              <a:t>, Projetos e Implantação de Sistemas para Gestão e Eficiência Energética (Diminuição de Custos, Qualidade e Gestão em Consumo de Energia);</a:t>
            </a:r>
          </a:p>
          <a:p>
            <a:pPr algn="just"/>
            <a:r>
              <a:rPr lang="pt-BR" dirty="0"/>
              <a:t>Projetos para Controle de Demanda e Fator de Potência de acordo com Contrato feito junto a Concessionário de Energia;</a:t>
            </a:r>
          </a:p>
          <a:p>
            <a:pPr algn="just"/>
            <a:r>
              <a:rPr lang="pt-BR" dirty="0"/>
              <a:t>Individualização de medição de energia, água e gás;</a:t>
            </a:r>
          </a:p>
          <a:p>
            <a:pPr algn="just"/>
            <a:r>
              <a:rPr lang="pt-BR" dirty="0"/>
              <a:t>Consultoria, Projetos e Implantação de Sistemas de Energia Solar Fotovoltaica;</a:t>
            </a:r>
          </a:p>
          <a:p>
            <a:pPr algn="just"/>
            <a:r>
              <a:rPr lang="pt-BR" dirty="0"/>
              <a:t>Contrato para prestação de serviço mensal para gestão dos custos de energia;</a:t>
            </a:r>
          </a:p>
          <a:p>
            <a:pPr algn="just"/>
            <a:r>
              <a:rPr lang="pt-BR" dirty="0"/>
              <a:t>Contrato de Suporte, Monitoração e Manutenção para Sistemas de Energia Solar Fotovoltaica e Sistemas Automatizados</a:t>
            </a:r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>
              <a:buFont typeface="Wingdings" panose="05000000000000000000" pitchFamily="2" charset="2"/>
              <a:buChar char="Ø"/>
            </a:pPr>
            <a:endParaRPr lang="pt-BR" dirty="0"/>
          </a:p>
          <a:p>
            <a:pPr>
              <a:buFont typeface="Wingdings" panose="05000000000000000000" pitchFamily="2" charset="2"/>
              <a:buChar char="Ø"/>
            </a:pPr>
            <a:endParaRPr lang="pt-BR" b="1" dirty="0"/>
          </a:p>
          <a:p>
            <a:pPr>
              <a:buFont typeface="Wingdings" panose="05000000000000000000" pitchFamily="2" charset="2"/>
              <a:buChar char="Ø"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544" y="4812925"/>
            <a:ext cx="2291080" cy="166144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716" y="4812925"/>
            <a:ext cx="2354625" cy="166144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623" y="0"/>
            <a:ext cx="1164265" cy="794365"/>
          </a:xfrm>
          <a:prstGeom prst="rect">
            <a:avLst/>
          </a:prstGeom>
        </p:spPr>
      </p:pic>
      <p:pic>
        <p:nvPicPr>
          <p:cNvPr id="9" name="Espaço Reservado para Conteúdo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6827" y="4800320"/>
            <a:ext cx="2292213" cy="1661440"/>
          </a:xfrm>
          <a:prstGeom prst="rect">
            <a:avLst/>
          </a:prstGeom>
        </p:spPr>
      </p:pic>
      <p:pic>
        <p:nvPicPr>
          <p:cNvPr id="8" name="Imagem 7" descr="logo-shopping-energia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4496" y="0"/>
            <a:ext cx="3040380" cy="52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6733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u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729" y="804672"/>
            <a:ext cx="9106746" cy="573024"/>
          </a:xfrm>
        </p:spPr>
        <p:txBody>
          <a:bodyPr>
            <a:normAutofit/>
          </a:bodyPr>
          <a:lstStyle/>
          <a:p>
            <a:r>
              <a:rPr lang="pt-BR" sz="2800" dirty="0" smtClean="0"/>
              <a:t>Soluções na </a:t>
            </a:r>
            <a:r>
              <a:rPr lang="pt-BR" sz="2800" dirty="0"/>
              <a:t>Área de </a:t>
            </a:r>
            <a:r>
              <a:rPr lang="pt-BR" sz="2800" dirty="0" smtClean="0"/>
              <a:t>Telecom – Equipamentos e Serviços</a:t>
            </a:r>
            <a:endParaRPr lang="pt-BR" sz="2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9728" y="1280160"/>
            <a:ext cx="8787178" cy="3767328"/>
          </a:xfrm>
        </p:spPr>
        <p:txBody>
          <a:bodyPr>
            <a:normAutofit fontScale="92500" lnSpcReduction="20000"/>
          </a:bodyPr>
          <a:lstStyle/>
          <a:p>
            <a:pPr algn="just">
              <a:buFont typeface="Wingdings" panose="05000000000000000000" pitchFamily="2" charset="2"/>
              <a:buChar char="Ø"/>
            </a:pPr>
            <a:endParaRPr lang="pt-BR" dirty="0"/>
          </a:p>
          <a:p>
            <a:r>
              <a:rPr lang="pt-BR" dirty="0" smtClean="0"/>
              <a:t>Consultoria</a:t>
            </a:r>
            <a:r>
              <a:rPr lang="pt-BR" dirty="0"/>
              <a:t>, Projetos e Implantação de Tecnologias visando Eficiência e Gestão de Sistemas de Telecomunicações(para Diminuição de Custos, Qualidade e Gestão);</a:t>
            </a:r>
          </a:p>
          <a:p>
            <a:r>
              <a:rPr lang="pt-BR" dirty="0"/>
              <a:t>Consultoria para escolha de melhor tecnologia para Projeto do cliente de acordo com Requisitos e perfil da empresa;</a:t>
            </a:r>
          </a:p>
          <a:p>
            <a:r>
              <a:rPr lang="pt-BR" dirty="0"/>
              <a:t>Consultoria, Projetos e Implantação de Sistemas para Redes de Dados;</a:t>
            </a:r>
          </a:p>
          <a:p>
            <a:r>
              <a:rPr lang="pt-BR" dirty="0"/>
              <a:t>Contrato para prestação de serviço mensal para gestão de custos de Telefonia e ou Rede de Dados;</a:t>
            </a:r>
          </a:p>
          <a:p>
            <a:r>
              <a:rPr lang="pt-BR" dirty="0"/>
              <a:t>Projeto, venda e instalação de Sistemas de Telefonia IP(PABX IP) e Comunicações Unificadas;</a:t>
            </a:r>
          </a:p>
          <a:p>
            <a:r>
              <a:rPr lang="pt-BR" dirty="0"/>
              <a:t>Projeto, venda e instalação de Sistemas de Videoconferência;</a:t>
            </a:r>
          </a:p>
          <a:p>
            <a:r>
              <a:rPr lang="pt-BR" dirty="0"/>
              <a:t>Projeto, venda e instalação de Sistemas de CFTV e Fibra Óptica.</a:t>
            </a:r>
          </a:p>
          <a:p>
            <a:endParaRPr lang="pt-BR" dirty="0"/>
          </a:p>
          <a:p>
            <a:endParaRPr lang="pt-BR" dirty="0"/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>
              <a:buFont typeface="Wingdings" panose="05000000000000000000" pitchFamily="2" charset="2"/>
              <a:buChar char="Ø"/>
            </a:pPr>
            <a:endParaRPr lang="pt-BR" dirty="0"/>
          </a:p>
          <a:p>
            <a:pPr>
              <a:buFont typeface="Wingdings" panose="05000000000000000000" pitchFamily="2" charset="2"/>
              <a:buChar char="Ø"/>
            </a:pPr>
            <a:endParaRPr lang="pt-BR" b="1" dirty="0"/>
          </a:p>
          <a:p>
            <a:pPr>
              <a:buFont typeface="Wingdings" panose="05000000000000000000" pitchFamily="2" charset="2"/>
              <a:buChar char="Ø"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8398" y="5034520"/>
            <a:ext cx="2229839" cy="155566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432" y="0"/>
            <a:ext cx="1197240" cy="816864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6641" y="5034520"/>
            <a:ext cx="2229839" cy="1555663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0156" y="5034520"/>
            <a:ext cx="2229840" cy="1555663"/>
          </a:xfrm>
          <a:prstGeom prst="rect">
            <a:avLst/>
          </a:prstGeom>
        </p:spPr>
      </p:pic>
      <p:pic>
        <p:nvPicPr>
          <p:cNvPr id="8" name="Imagem 7" descr="logo-shopping-energia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5728" y="0"/>
            <a:ext cx="3040380" cy="52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297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u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729" y="938784"/>
            <a:ext cx="9106746" cy="475487"/>
          </a:xfrm>
        </p:spPr>
        <p:txBody>
          <a:bodyPr>
            <a:normAutofit fontScale="90000"/>
          </a:bodyPr>
          <a:lstStyle/>
          <a:p>
            <a:r>
              <a:rPr lang="pt-BR" sz="2800" dirty="0" smtClean="0"/>
              <a:t>Soluções em Automação - Equipamentos e Serviços </a:t>
            </a:r>
            <a:endParaRPr lang="pt-BR" sz="2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9729" y="1198494"/>
            <a:ext cx="10475046" cy="3534651"/>
          </a:xfrm>
        </p:spPr>
        <p:txBody>
          <a:bodyPr>
            <a:normAutofit fontScale="85000" lnSpcReduction="20000"/>
          </a:bodyPr>
          <a:lstStyle/>
          <a:p>
            <a:pPr algn="just">
              <a:buFont typeface="Wingdings" panose="05000000000000000000" pitchFamily="2" charset="2"/>
              <a:buChar char="Ø"/>
            </a:pPr>
            <a:endParaRPr lang="pt-BR" dirty="0"/>
          </a:p>
          <a:p>
            <a:pPr algn="just"/>
            <a:r>
              <a:rPr lang="pt-BR" dirty="0"/>
              <a:t>Consultoria, Projetos e Implantação de Soluções para gestão energética da sua </a:t>
            </a:r>
          </a:p>
          <a:p>
            <a:pPr marL="0" indent="0" algn="just">
              <a:buNone/>
            </a:pPr>
            <a:r>
              <a:rPr lang="pt-BR" dirty="0"/>
              <a:t>	empresa(energia, água e gás), controlando e monitorando Demanda, Consumo,</a:t>
            </a:r>
          </a:p>
          <a:p>
            <a:pPr marL="0" indent="0" algn="just">
              <a:buNone/>
            </a:pPr>
            <a:r>
              <a:rPr lang="pt-BR" dirty="0"/>
              <a:t>	Fator de Potência e Utilidades (Pressão, Vazão, Nível, Temperatura) com </a:t>
            </a:r>
          </a:p>
          <a:p>
            <a:pPr marL="0" indent="0" algn="just">
              <a:buNone/>
            </a:pPr>
            <a:r>
              <a:rPr lang="pt-BR" dirty="0"/>
              <a:t>	Monitoramento Remoto via PC; </a:t>
            </a:r>
          </a:p>
          <a:p>
            <a:pPr algn="just"/>
            <a:r>
              <a:rPr lang="pt-BR" dirty="0"/>
              <a:t>Consultoria, Projetos e Implantação de Soluções para Automação Predial para automatizar </a:t>
            </a:r>
          </a:p>
          <a:p>
            <a:pPr marL="0" indent="0" algn="just">
              <a:buNone/>
            </a:pPr>
            <a:r>
              <a:rPr lang="pt-BR" dirty="0"/>
              <a:t>	processos e também Gestão Energética</a:t>
            </a:r>
          </a:p>
          <a:p>
            <a:pPr algn="just"/>
            <a:r>
              <a:rPr lang="pt-BR" dirty="0"/>
              <a:t>Automação de Sistemas de </a:t>
            </a:r>
            <a:r>
              <a:rPr lang="pt-BR" dirty="0" err="1"/>
              <a:t>Microgeração</a:t>
            </a:r>
            <a:r>
              <a:rPr lang="pt-BR" dirty="0"/>
              <a:t> de Energia Solar Fotovoltaica e Hidrelétrica</a:t>
            </a:r>
          </a:p>
          <a:p>
            <a:pPr algn="just"/>
            <a:r>
              <a:rPr lang="pt-BR" dirty="0"/>
              <a:t>Consultoria, Projetos e Implantação de Soluções para Automação Industrial(processos)</a:t>
            </a:r>
          </a:p>
          <a:p>
            <a:pPr algn="just"/>
            <a:r>
              <a:rPr lang="pt-BR" dirty="0"/>
              <a:t>Consultoria, Projetos e Implantação de Soluções para Automação nas áreas de Transporte e</a:t>
            </a:r>
          </a:p>
          <a:p>
            <a:pPr marL="0" indent="0" algn="just">
              <a:buNone/>
            </a:pPr>
            <a:r>
              <a:rPr lang="pt-BR" dirty="0"/>
              <a:t>	Armazenamento, Saneamento, Agroindústria, Petróleo e Gás, Indústria, Comércio.</a:t>
            </a:r>
          </a:p>
          <a:p>
            <a:pPr marL="0" indent="0" algn="just">
              <a:buNone/>
            </a:pPr>
            <a:endParaRPr lang="pt-BR" dirty="0"/>
          </a:p>
          <a:p>
            <a:pPr algn="just"/>
            <a:endParaRPr lang="pt-BR" dirty="0"/>
          </a:p>
          <a:p>
            <a:pPr algn="just">
              <a:buFont typeface="Wingdings" panose="05000000000000000000" pitchFamily="2" charset="2"/>
              <a:buChar char="Ø"/>
            </a:pPr>
            <a:endParaRPr lang="pt-BR" dirty="0"/>
          </a:p>
          <a:p>
            <a:pPr>
              <a:buFont typeface="Wingdings" panose="05000000000000000000" pitchFamily="2" charset="2"/>
              <a:buChar char="Ø"/>
            </a:pPr>
            <a:endParaRPr lang="pt-BR" b="1" dirty="0"/>
          </a:p>
          <a:p>
            <a:pPr>
              <a:buFont typeface="Wingdings" panose="05000000000000000000" pitchFamily="2" charset="2"/>
              <a:buChar char="Ø"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446" y="4975120"/>
            <a:ext cx="1905000" cy="113347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801" y="4975120"/>
            <a:ext cx="1905000" cy="113347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855" y="0"/>
            <a:ext cx="1322761" cy="90250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3156" y="4975119"/>
            <a:ext cx="1738684" cy="1133475"/>
          </a:xfrm>
          <a:prstGeom prst="rect">
            <a:avLst/>
          </a:prstGeom>
        </p:spPr>
      </p:pic>
      <p:pic>
        <p:nvPicPr>
          <p:cNvPr id="8" name="Imagem 7" descr="logo-shopping-energia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1344" y="0"/>
            <a:ext cx="3040380" cy="52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1143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u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4352" y="755904"/>
            <a:ext cx="9106746" cy="1231392"/>
          </a:xfrm>
        </p:spPr>
        <p:txBody>
          <a:bodyPr>
            <a:normAutofit/>
          </a:bodyPr>
          <a:lstStyle/>
          <a:p>
            <a:r>
              <a:rPr lang="pt-BR" dirty="0" smtClean="0"/>
              <a:t>Soluções </a:t>
            </a:r>
            <a:r>
              <a:rPr lang="pt-BR" dirty="0"/>
              <a:t>em Engenharia </a:t>
            </a:r>
            <a:r>
              <a:rPr lang="pt-BR" dirty="0" smtClean="0"/>
              <a:t>Elétrica </a:t>
            </a:r>
            <a:br>
              <a:rPr lang="pt-BR" dirty="0" smtClean="0"/>
            </a:br>
            <a:r>
              <a:rPr lang="pt-BR" sz="2000" dirty="0" smtClean="0"/>
              <a:t>(Equipamentos e Serviços)</a:t>
            </a:r>
            <a:endParaRPr lang="pt-BR" sz="2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4352" y="1571604"/>
            <a:ext cx="8596668" cy="4744356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Wingdings" panose="05000000000000000000" pitchFamily="2" charset="2"/>
              <a:buChar char="Ø"/>
            </a:pPr>
            <a:endParaRPr lang="pt-BR" dirty="0"/>
          </a:p>
          <a:p>
            <a:pPr algn="just"/>
            <a:r>
              <a:rPr lang="pt-BR" dirty="0"/>
              <a:t>Projetos Elétricos em geral: Consultoria, Projetos e Implantação;</a:t>
            </a:r>
          </a:p>
          <a:p>
            <a:pPr algn="just"/>
            <a:r>
              <a:rPr lang="pt-BR" dirty="0"/>
              <a:t>Consultoria e Laudo Técnico de Engenharia Elétrica;</a:t>
            </a:r>
          </a:p>
          <a:p>
            <a:pPr algn="just"/>
            <a:r>
              <a:rPr lang="pt-BR" dirty="0"/>
              <a:t>ART (Anotação de Responsabilidade Técnica);</a:t>
            </a:r>
          </a:p>
          <a:p>
            <a:pPr algn="just"/>
            <a:r>
              <a:rPr lang="pt-BR" dirty="0"/>
              <a:t>Responsabilidade Técnica para Empresas com Emissão de </a:t>
            </a:r>
            <a:r>
              <a:rPr lang="pt-BR" dirty="0" err="1"/>
              <a:t>ART´s</a:t>
            </a:r>
            <a:r>
              <a:rPr lang="pt-BR" dirty="0"/>
              <a:t>;</a:t>
            </a:r>
          </a:p>
          <a:p>
            <a:pPr algn="just"/>
            <a:r>
              <a:rPr lang="pt-BR" dirty="0"/>
              <a:t>Laudo Técnico de Engenharia para Crédito ICMS.</a:t>
            </a:r>
          </a:p>
          <a:p>
            <a:r>
              <a:rPr lang="pt-BR" dirty="0"/>
              <a:t>Projeto de Subestações Transformadoras de Média Tensão conforme padrão das Concessionárias de Energia.</a:t>
            </a:r>
          </a:p>
          <a:p>
            <a:r>
              <a:rPr lang="pt-BR" dirty="0"/>
              <a:t>Projeto de Sistemas Elétricos com Grupos Geradores.</a:t>
            </a:r>
          </a:p>
          <a:p>
            <a:r>
              <a:rPr lang="pt-BR" dirty="0"/>
              <a:t>Projeto de </a:t>
            </a:r>
            <a:r>
              <a:rPr lang="pt-BR" dirty="0" err="1"/>
              <a:t>SPDA’s</a:t>
            </a:r>
            <a:r>
              <a:rPr lang="pt-BR" dirty="0"/>
              <a:t> ( Sistemas de Proteção contra Descargas Atmosféricas – </a:t>
            </a:r>
            <a:r>
              <a:rPr lang="pt-BR" dirty="0" err="1"/>
              <a:t>Pára-Raios</a:t>
            </a:r>
            <a:r>
              <a:rPr lang="pt-BR" dirty="0"/>
              <a:t>) conforme NBR 5419-1, 2, 3 e 4:2015.</a:t>
            </a:r>
          </a:p>
          <a:p>
            <a:r>
              <a:rPr lang="pt-BR" dirty="0"/>
              <a:t>Projeto de painéis elétricos de baixa e média tensão tais como </a:t>
            </a:r>
            <a:r>
              <a:rPr lang="pt-BR" dirty="0" err="1"/>
              <a:t>QGBT’s</a:t>
            </a:r>
            <a:r>
              <a:rPr lang="pt-BR" dirty="0"/>
              <a:t>, </a:t>
            </a:r>
            <a:r>
              <a:rPr lang="pt-BR" dirty="0" err="1"/>
              <a:t>QMT’s</a:t>
            </a:r>
            <a:r>
              <a:rPr lang="pt-BR" dirty="0"/>
              <a:t>, </a:t>
            </a:r>
            <a:r>
              <a:rPr lang="pt-BR" dirty="0" err="1"/>
              <a:t>CCM’s</a:t>
            </a:r>
            <a:r>
              <a:rPr lang="pt-BR" dirty="0"/>
              <a:t> (gavetas fixas ou extraíveis), </a:t>
            </a:r>
            <a:r>
              <a:rPr lang="pt-BR" dirty="0" err="1"/>
              <a:t>CDC’s</a:t>
            </a:r>
            <a:r>
              <a:rPr lang="pt-BR" dirty="0"/>
              <a:t>, Painéis de força, comando e automação, Painéis de Iluminação, </a:t>
            </a:r>
            <a:r>
              <a:rPr lang="pt-BR" dirty="0" err="1"/>
              <a:t>Etc</a:t>
            </a:r>
            <a:r>
              <a:rPr lang="pt-BR" dirty="0"/>
              <a:t>, conforme NBR IEC 60439-1 e NBR IEC 62271-200.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pt-BR" dirty="0"/>
          </a:p>
          <a:p>
            <a:pPr>
              <a:buFont typeface="Wingdings" panose="05000000000000000000" pitchFamily="2" charset="2"/>
              <a:buChar char="Ø"/>
            </a:pPr>
            <a:endParaRPr lang="pt-BR" b="1" dirty="0"/>
          </a:p>
          <a:p>
            <a:pPr>
              <a:buFont typeface="Wingdings" panose="05000000000000000000" pitchFamily="2" charset="2"/>
              <a:buChar char="Ø"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073" y="0"/>
            <a:ext cx="1267968" cy="865121"/>
          </a:xfrm>
          <a:prstGeom prst="rect">
            <a:avLst/>
          </a:prstGeom>
        </p:spPr>
      </p:pic>
      <p:pic>
        <p:nvPicPr>
          <p:cNvPr id="5" name="Imagem 4" descr="logo-shopping-energi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384" y="0"/>
            <a:ext cx="3040380" cy="52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6614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u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35951" y="3066470"/>
            <a:ext cx="9106746" cy="1320800"/>
          </a:xfrm>
        </p:spPr>
        <p:txBody>
          <a:bodyPr/>
          <a:lstStyle/>
          <a:p>
            <a:r>
              <a:rPr lang="pt-BR" dirty="0"/>
              <a:t>A Solução de Energia Solar Fotovoltaica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264" y="0"/>
            <a:ext cx="1322761" cy="902505"/>
          </a:xfrm>
          <a:prstGeom prst="rect">
            <a:avLst/>
          </a:prstGeom>
        </p:spPr>
      </p:pic>
      <p:pic>
        <p:nvPicPr>
          <p:cNvPr id="4" name="Imagem 3" descr="logo-shopping-energi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688" y="0"/>
            <a:ext cx="3040380" cy="52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8448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u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4549" y="2246338"/>
            <a:ext cx="9106746" cy="2749868"/>
          </a:xfrm>
        </p:spPr>
        <p:txBody>
          <a:bodyPr>
            <a:normAutofit fontScale="90000"/>
          </a:bodyPr>
          <a:lstStyle/>
          <a:p>
            <a:pPr algn="just"/>
            <a:r>
              <a:rPr lang="pt-BR" b="1" u="sng" dirty="0"/>
              <a:t>Energia Solar Fotovoltaica – Tipos de Soluções</a:t>
            </a:r>
            <a:r>
              <a:rPr lang="pt-BR" sz="3200" dirty="0"/>
              <a:t/>
            </a:r>
            <a:br>
              <a:rPr lang="pt-BR" sz="3200" dirty="0"/>
            </a:b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 err="1" smtClean="0"/>
              <a:t>On-Grid</a:t>
            </a:r>
            <a:r>
              <a:rPr lang="pt-BR" sz="3200" dirty="0" smtClean="0"/>
              <a:t> </a:t>
            </a:r>
            <a:r>
              <a:rPr lang="pt-BR" sz="3200" dirty="0"/>
              <a:t>– Sistemas conectados à rede elétrica</a:t>
            </a:r>
            <a:br>
              <a:rPr lang="pt-BR" sz="3200" dirty="0"/>
            </a:br>
            <a:r>
              <a:rPr lang="pt-BR" sz="3200" dirty="0"/>
              <a:t>Off-Grid – Sistemas não conectados à rede elétrica. Exemplo: controlador de carga, nobreak solar</a:t>
            </a:r>
            <a:br>
              <a:rPr lang="pt-BR" sz="3200" dirty="0"/>
            </a:br>
            <a:r>
              <a:rPr lang="pt-BR" sz="3200" dirty="0"/>
              <a:t>Híbridos – sistemas mistos - conectados e não conectados à rede elétrica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583" y="0"/>
            <a:ext cx="1383721" cy="944098"/>
          </a:xfrm>
          <a:prstGeom prst="rect">
            <a:avLst/>
          </a:prstGeom>
        </p:spPr>
      </p:pic>
      <p:pic>
        <p:nvPicPr>
          <p:cNvPr id="4" name="Imagem 3" descr="logo-shopping-energi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384" y="0"/>
            <a:ext cx="3040380" cy="52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6990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u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227688" y="0"/>
            <a:ext cx="10418922" cy="1509247"/>
          </a:xfrm>
        </p:spPr>
        <p:txBody>
          <a:bodyPr>
            <a:noAutofit/>
          </a:bodyPr>
          <a:lstStyle/>
          <a:p>
            <a:pPr algn="ctr"/>
            <a:r>
              <a:rPr lang="pt-BR" sz="2000" dirty="0"/>
              <a:t>Diagrama de Composição da Solução</a:t>
            </a:r>
            <a:br>
              <a:rPr lang="pt-BR" sz="2000" dirty="0"/>
            </a:br>
            <a:r>
              <a:rPr lang="pt-BR" sz="2000" dirty="0"/>
              <a:t> com Nobreak Solar (Off Grid) – Indicado para Instalações com problemas de fornecimento de energia e que não podem ter falta de energia(comunicação/faturamento)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945" y="1371600"/>
            <a:ext cx="4949657" cy="525544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959" y="3767328"/>
            <a:ext cx="1347145" cy="919142"/>
          </a:xfrm>
          <a:prstGeom prst="rect">
            <a:avLst/>
          </a:prstGeom>
        </p:spPr>
      </p:pic>
      <p:pic>
        <p:nvPicPr>
          <p:cNvPr id="6" name="Imagem 5" descr="logo-shopping-energi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5344" y="4084320"/>
            <a:ext cx="3040380" cy="52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4601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u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acetado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1273</TotalTime>
  <Words>1218</Words>
  <Application>Microsoft Office PowerPoint</Application>
  <PresentationFormat>Personalizar</PresentationFormat>
  <Paragraphs>135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5" baseType="lpstr">
      <vt:lpstr>Facetado</vt:lpstr>
      <vt:lpstr>Slide 1</vt:lpstr>
      <vt:lpstr>Por que Eco Energy/ShoppingEnergia:</vt:lpstr>
      <vt:lpstr> Soluções na Área de Energia – Equipamentos e Serviços</vt:lpstr>
      <vt:lpstr>Soluções na Área de Telecom – Equipamentos e Serviços</vt:lpstr>
      <vt:lpstr>Soluções em Automação - Equipamentos e Serviços </vt:lpstr>
      <vt:lpstr>Soluções em Engenharia Elétrica  (Equipamentos e Serviços)</vt:lpstr>
      <vt:lpstr>A Solução de Energia Solar Fotovoltaica</vt:lpstr>
      <vt:lpstr>Energia Solar Fotovoltaica – Tipos de Soluções  On-Grid – Sistemas conectados à rede elétrica Off-Grid – Sistemas não conectados à rede elétrica. Exemplo: controlador de carga, nobreak solar Híbridos – sistemas mistos - conectados e não conectados à rede elétrica</vt:lpstr>
      <vt:lpstr>Diagrama de Composição da Solução  com Nobreak Solar (Off Grid) – Indicado para Instalações com problemas de fornecimento de energia e que não podem ter falta de energia(comunicação/faturamento)</vt:lpstr>
      <vt:lpstr>Solução Híbrida(On Grid e Off Grid) </vt:lpstr>
      <vt:lpstr>Diagrama de Composição da Solução  para Geração Distribuída (On Grid)</vt:lpstr>
      <vt:lpstr>Diagrama de Composição da Solução - Bike On Grid </vt:lpstr>
      <vt:lpstr> Sistema On Grid – Garagem Solar</vt:lpstr>
      <vt:lpstr>Energia Solar Fotovoltaica - Diagrama: (irradiação solar convertida em energia elétrica)</vt:lpstr>
      <vt:lpstr>Fotos Energia Solar Fotovoltaica: </vt:lpstr>
      <vt:lpstr>Sistema de Microgeração de Energia Solar Fotovoltaica 62,4kWp instalado em Posto de Combustível</vt:lpstr>
      <vt:lpstr>Fotos da Instalação</vt:lpstr>
      <vt:lpstr>Sistema de Microgeração de Energia Solar Fotovoltaica 20,8kWp instalado em Posto de Combustível</vt:lpstr>
      <vt:lpstr>Fotos da Instalação</vt:lpstr>
      <vt:lpstr>Energia Solar Fotovoltaica: Sistema de Monitoramento:</vt:lpstr>
      <vt:lpstr>Conta mensal do cliente: R$82,92 (=Iluminação pública + 100kWh) </vt:lpstr>
      <vt:lpstr>Energia Solar Fotovoltaica Vantagens:</vt:lpstr>
      <vt:lpstr>Energia Solar Fotovoltaica: Requisitos e Processos dos Serviços para Sistemas On Grid: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Gerson Preto</dc:creator>
  <cp:lastModifiedBy>Milton Cezar Rosa</cp:lastModifiedBy>
  <cp:revision>152</cp:revision>
  <cp:lastPrinted>2016-05-25T12:44:12Z</cp:lastPrinted>
  <dcterms:created xsi:type="dcterms:W3CDTF">2015-10-23T11:41:33Z</dcterms:created>
  <dcterms:modified xsi:type="dcterms:W3CDTF">2019-06-18T13:04:05Z</dcterms:modified>
</cp:coreProperties>
</file>